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80" r:id="rId9"/>
    <p:sldId id="2381" r:id="rId10"/>
    <p:sldId id="739" r:id="rId11"/>
    <p:sldId id="2435" r:id="rId12"/>
    <p:sldId id="2467" r:id="rId13"/>
    <p:sldId id="2439" r:id="rId14"/>
    <p:sldId id="2440" r:id="rId15"/>
    <p:sldId id="2443" r:id="rId16"/>
    <p:sldId id="2444" r:id="rId17"/>
    <p:sldId id="2441" r:id="rId18"/>
    <p:sldId id="2450" r:id="rId19"/>
    <p:sldId id="2460" r:id="rId20"/>
    <p:sldId id="2442" r:id="rId21"/>
    <p:sldId id="2463" r:id="rId22"/>
    <p:sldId id="2446" r:id="rId23"/>
    <p:sldId id="2464" r:id="rId24"/>
    <p:sldId id="2425" r:id="rId25"/>
    <p:sldId id="2466" r:id="rId26"/>
    <p:sldId id="2438" r:id="rId27"/>
    <p:sldId id="2465" r:id="rId28"/>
    <p:sldId id="2433" r:id="rId29"/>
    <p:sldId id="2454" r:id="rId30"/>
    <p:sldId id="2453" r:id="rId31"/>
    <p:sldId id="2452" r:id="rId32"/>
    <p:sldId id="2462" r:id="rId33"/>
    <p:sldId id="2455" r:id="rId34"/>
    <p:sldId id="2456" r:id="rId35"/>
    <p:sldId id="2457" r:id="rId36"/>
    <p:sldId id="2448" r:id="rId37"/>
    <p:sldId id="2458" r:id="rId38"/>
    <p:sldId id="2461" r:id="rId39"/>
    <p:sldId id="2379" r:id="rId40"/>
    <p:sldId id="2445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66BA36"/>
    <a:srgbClr val="221815"/>
    <a:srgbClr val="E9002F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05" autoAdjust="0"/>
    <p:restoredTop sz="96291" autoAdjust="0"/>
  </p:normalViewPr>
  <p:slideViewPr>
    <p:cSldViewPr snapToGrid="0" snapToObjects="1">
      <p:cViewPr varScale="1">
        <p:scale>
          <a:sx n="129" d="100"/>
          <a:sy n="129" d="100"/>
        </p:scale>
        <p:origin x="208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30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集合通信算法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457" y="1436985"/>
            <a:ext cx="2865000" cy="6736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CV</a:t>
            </a:r>
            <a:r>
              <a:rPr lang="zh-CN" altLang="en-US" dirty="0"/>
              <a:t> 模型</a:t>
            </a:r>
            <a:r>
              <a:rPr lang="en-US" altLang="zh-CN" dirty="0"/>
              <a:t>--</a:t>
            </a:r>
            <a:r>
              <a:rPr lang="zh-CN" altLang="en-US" dirty="0"/>
              <a:t>进入成熟期</a:t>
            </a:r>
          </a:p>
        </p:txBody>
      </p:sp>
      <p:sp>
        <p:nvSpPr>
          <p:cNvPr id="2" name="内容占位符 7">
            <a:extLst>
              <a:ext uri="{FF2B5EF4-FFF2-40B4-BE49-F238E27FC236}">
                <a16:creationId xmlns:a16="http://schemas.microsoft.com/office/drawing/2014/main" id="{F1DF4AA2-E3DD-CDF8-5824-CB311A8B9BF1}"/>
              </a:ext>
            </a:extLst>
          </p:cNvPr>
          <p:cNvSpPr txBox="1">
            <a:spLocks/>
          </p:cNvSpPr>
          <p:nvPr/>
        </p:nvSpPr>
        <p:spPr>
          <a:xfrm>
            <a:off x="4546208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推荐模型</a:t>
            </a:r>
            <a:r>
              <a:rPr lang="en-US" altLang="zh-CN" dirty="0"/>
              <a:t>--</a:t>
            </a:r>
            <a:r>
              <a:rPr lang="zh-CN" altLang="en-US" dirty="0"/>
              <a:t>大规模应用</a:t>
            </a:r>
          </a:p>
        </p:txBody>
      </p:sp>
      <p:sp>
        <p:nvSpPr>
          <p:cNvPr id="3" name="内容占位符 7">
            <a:extLst>
              <a:ext uri="{FF2B5EF4-FFF2-40B4-BE49-F238E27FC236}">
                <a16:creationId xmlns:a16="http://schemas.microsoft.com/office/drawing/2014/main" id="{94076FD1-C173-2989-EFE7-891868CD2CEE}"/>
              </a:ext>
            </a:extLst>
          </p:cNvPr>
          <p:cNvSpPr txBox="1">
            <a:spLocks/>
          </p:cNvSpPr>
          <p:nvPr/>
        </p:nvSpPr>
        <p:spPr>
          <a:xfrm>
            <a:off x="8529021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大模型</a:t>
            </a:r>
            <a:r>
              <a:rPr lang="en-US" altLang="zh-CN" dirty="0"/>
              <a:t>—</a:t>
            </a:r>
            <a:r>
              <a:rPr lang="zh-CN" altLang="en-US" dirty="0"/>
              <a:t>快速发展期</a:t>
            </a:r>
          </a:p>
        </p:txBody>
      </p:sp>
      <p:sp>
        <p:nvSpPr>
          <p:cNvPr id="4" name="内容占位符 7">
            <a:extLst>
              <a:ext uri="{FF2B5EF4-FFF2-40B4-BE49-F238E27FC236}">
                <a16:creationId xmlns:a16="http://schemas.microsoft.com/office/drawing/2014/main" id="{B1D597DD-1CFA-D830-3D38-71B5D09F6E14}"/>
              </a:ext>
            </a:extLst>
          </p:cNvPr>
          <p:cNvSpPr txBox="1">
            <a:spLocks/>
          </p:cNvSpPr>
          <p:nvPr/>
        </p:nvSpPr>
        <p:spPr>
          <a:xfrm>
            <a:off x="610457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600" dirty="0"/>
              <a:t>数据并行，模型参数少，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reduce </a:t>
            </a:r>
            <a:r>
              <a:rPr lang="zh-CN" altLang="en-US" sz="1600" dirty="0"/>
              <a:t>为主，参数面规模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4BB96C77-C0AA-45CB-174C-4E5324B48C19}"/>
              </a:ext>
            </a:extLst>
          </p:cNvPr>
          <p:cNvSpPr txBox="1">
            <a:spLocks/>
          </p:cNvSpPr>
          <p:nvPr/>
        </p:nvSpPr>
        <p:spPr>
          <a:xfrm>
            <a:off x="4546208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Embedding</a:t>
            </a:r>
            <a:r>
              <a:rPr lang="zh-CN" altLang="en-US" sz="1600" dirty="0"/>
              <a:t> 并行</a:t>
            </a:r>
            <a:r>
              <a:rPr lang="en-US" altLang="zh-CN" sz="1600" dirty="0"/>
              <a:t> All2All</a:t>
            </a:r>
            <a:r>
              <a:rPr lang="zh-CN" altLang="en-US" sz="1600" dirty="0"/>
              <a:t>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137E9527-07A1-1714-99E0-C905F2712B02}"/>
              </a:ext>
            </a:extLst>
          </p:cNvPr>
          <p:cNvSpPr txBox="1">
            <a:spLocks/>
          </p:cNvSpPr>
          <p:nvPr/>
        </p:nvSpPr>
        <p:spPr>
          <a:xfrm>
            <a:off x="8529021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PTDES</a:t>
            </a:r>
            <a:r>
              <a:rPr lang="zh-CN" altLang="en-US" sz="1600" dirty="0"/>
              <a:t>混合并行，集合通信都有使用，参数规模</a:t>
            </a:r>
            <a:r>
              <a:rPr lang="en-US" altLang="zh-CN" sz="1600" dirty="0"/>
              <a:t>&lt;32K</a:t>
            </a:r>
          </a:p>
        </p:txBody>
      </p:sp>
      <p:pic>
        <p:nvPicPr>
          <p:cNvPr id="1026" name="Picture 2" descr="Model Parallelism — transformers 4.12.5 documentation">
            <a:extLst>
              <a:ext uri="{FF2B5EF4-FFF2-40B4-BE49-F238E27FC236}">
                <a16:creationId xmlns:a16="http://schemas.microsoft.com/office/drawing/2014/main" id="{3AAC05F7-9025-0E7B-319F-64B9A64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40" y="2620243"/>
            <a:ext cx="3637963" cy="21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lerating Embedding with the HugeCTR TensorFlow Embedding Plugin |  NVIDIA Technical Blog">
            <a:extLst>
              <a:ext uri="{FF2B5EF4-FFF2-40B4-BE49-F238E27FC236}">
                <a16:creationId xmlns:a16="http://schemas.microsoft.com/office/drawing/2014/main" id="{AC1B8920-7A56-10B3-2670-89D5ADB0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4490201" y="2564296"/>
            <a:ext cx="2977014" cy="2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PyTorch distributed | Semantic Scholar">
            <a:extLst>
              <a:ext uri="{FF2B5EF4-FFF2-40B4-BE49-F238E27FC236}">
                <a16:creationId xmlns:a16="http://schemas.microsoft.com/office/drawing/2014/main" id="{4C9B9A2C-7D47-724C-AA07-A43D939C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6"/>
          <a:stretch/>
        </p:blipFill>
        <p:spPr bwMode="auto">
          <a:xfrm>
            <a:off x="416260" y="2659098"/>
            <a:ext cx="3253394" cy="19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组网形成不同的网络拓扑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1696759-B73C-055D-5EF3-93066DE1B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基于不同的</a:t>
            </a:r>
            <a:r>
              <a:rPr lang="en-US" altLang="zh-CN" dirty="0"/>
              <a:t> AI</a:t>
            </a:r>
            <a:r>
              <a:rPr lang="zh-CN" altLang="en-US" dirty="0"/>
              <a:t> 场景，组网需求不同，其中大模型对组网要求极高；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7E574-F877-B94A-36E1-B101E55A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9" y="3508513"/>
            <a:ext cx="7772400" cy="2765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3CBF8-6727-2AEB-5EF5-F4D54289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9" y="1947123"/>
            <a:ext cx="7772400" cy="1529805"/>
          </a:xfrm>
          <a:prstGeom prst="rect">
            <a:avLst/>
          </a:prstGeom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8889563" y="3795332"/>
            <a:ext cx="2865000" cy="206878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超节点 </a:t>
            </a:r>
            <a:r>
              <a:rPr lang="en-US" altLang="zh-CN" dirty="0"/>
              <a:t>SuperPOD</a:t>
            </a:r>
          </a:p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大规模组网</a:t>
            </a:r>
            <a:endParaRPr lang="en-US" altLang="zh-CN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通信拓扑结合</a:t>
            </a:r>
            <a:endParaRPr lang="en-US" altLang="zh-CN" dirty="0"/>
          </a:p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高速互联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4C851E-AC2C-77BC-4707-9C316589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CD2FB0D-4605-21BB-6A7B-9CA65DEF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大模型对 </a:t>
            </a:r>
            <a:r>
              <a:rPr lang="en-US" altLang="zh-CN" dirty="0"/>
              <a:t>AI</a:t>
            </a:r>
            <a:r>
              <a:rPr lang="zh-CN" altLang="en-US" dirty="0"/>
              <a:t> 集群训练的诉求？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大带宽（大流量通信）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强同步（单卡故障拖慢全网、一卡慢整网慢）</a:t>
            </a:r>
          </a:p>
        </p:txBody>
      </p:sp>
    </p:spTree>
    <p:extLst>
      <p:ext uri="{BB962C8B-B14F-4D97-AF65-F5344CB8AC3E}">
        <p14:creationId xmlns:p14="http://schemas.microsoft.com/office/powerpoint/2010/main" val="34380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0C6D20-2ED2-02F0-0F37-9B8BEC9DA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82283"/>
              </p:ext>
            </p:extLst>
          </p:nvPr>
        </p:nvGraphicFramePr>
        <p:xfrm>
          <a:off x="623634" y="2532624"/>
          <a:ext cx="10746731" cy="3619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6267">
                  <a:extLst>
                    <a:ext uri="{9D8B030D-6E8A-4147-A177-3AD203B41FA5}">
                      <a16:colId xmlns:a16="http://schemas.microsoft.com/office/drawing/2014/main" val="2644401264"/>
                    </a:ext>
                  </a:extLst>
                </a:gridCol>
                <a:gridCol w="5773795">
                  <a:extLst>
                    <a:ext uri="{9D8B030D-6E8A-4147-A177-3AD203B41FA5}">
                      <a16:colId xmlns:a16="http://schemas.microsoft.com/office/drawing/2014/main" val="671046123"/>
                    </a:ext>
                  </a:extLst>
                </a:gridCol>
                <a:gridCol w="2176669">
                  <a:extLst>
                    <a:ext uri="{9D8B030D-6E8A-4147-A177-3AD203B41FA5}">
                      <a16:colId xmlns:a16="http://schemas.microsoft.com/office/drawing/2014/main" val="3874951017"/>
                    </a:ext>
                  </a:extLst>
                </a:gridCol>
              </a:tblGrid>
              <a:tr h="6032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  <a:ea typeface="+mj-ea"/>
                        </a:rPr>
                        <a:t>并行模式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  <a:ea typeface="+mj-ea"/>
                        </a:rPr>
                        <a:t>通信产生原理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5019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数据并行（纯数据并行）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反向梯度更新时需要进行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将梯度聚合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44969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ZeRO1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（优化器状态并行）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直能更新部分权重，需要多执行一次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</a:p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46106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ZeRO2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（梯度并行）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部分梯度，更新部分权重后一样需要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</a:p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1108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ZeRO3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（权重并行）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部分梯度并更新部分权重，但是前向和反向时需要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Gather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574584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Pipeline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（层间并行）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前向和反向时需要夸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rank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传递激活值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</a:p>
                    <a:p>
                      <a:pPr algn="l"/>
                      <a:r>
                        <a:rPr lang="en-US" altLang="zh-CN" sz="1400" dirty="0" err="1"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8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C17C84-6C89-962A-318E-8866BBF9E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737952"/>
              </p:ext>
            </p:extLst>
          </p:nvPr>
        </p:nvGraphicFramePr>
        <p:xfrm>
          <a:off x="623632" y="2623929"/>
          <a:ext cx="10627464" cy="360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611">
                  <a:extLst>
                    <a:ext uri="{9D8B030D-6E8A-4147-A177-3AD203B41FA5}">
                      <a16:colId xmlns:a16="http://schemas.microsoft.com/office/drawing/2014/main" val="3586950207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1138519901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964583632"/>
                    </a:ext>
                  </a:extLst>
                </a:gridCol>
                <a:gridCol w="2430930">
                  <a:extLst>
                    <a:ext uri="{9D8B030D-6E8A-4147-A177-3AD203B41FA5}">
                      <a16:colId xmlns:a16="http://schemas.microsoft.com/office/drawing/2014/main" val="2789728849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395479308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082611705"/>
                    </a:ext>
                  </a:extLst>
                </a:gridCol>
              </a:tblGrid>
              <a:tr h="515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并行方式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总通信量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单次通信量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Rank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间关系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712984"/>
                  </a:ext>
                </a:extLst>
              </a:tr>
              <a:tr h="515415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数据并行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All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Reduce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25MB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，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PyTorch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可配置参数同步缓存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 Bucket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Ring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51775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HD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851193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Tree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73290"/>
                  </a:ext>
                </a:extLst>
              </a:tr>
              <a:tr h="515415">
                <a:tc rowSpan="2"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并行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All2All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 Token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KB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Pair-wise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018676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分层通信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80259"/>
                  </a:ext>
                </a:extLst>
              </a:tr>
              <a:tr h="51541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流水并行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Send/</a:t>
                      </a:r>
                      <a:r>
                        <a:rPr lang="en-US" altLang="zh-CN" sz="1600" dirty="0" err="1">
                          <a:latin typeface="Gill Sans MT" panose="020B0502020104020203" pitchFamily="34" charset="0"/>
                        </a:rPr>
                        <a:t>Recv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MB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 BSH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MB </a:t>
                      </a:r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Gill Sans MT" panose="020B0502020104020203" pitchFamily="34" charset="0"/>
                        </a:rPr>
                        <a:t>P2P</a:t>
                      </a:r>
                      <a:endParaRPr lang="zh-CN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4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通信带宽计算</a:t>
            </a:r>
          </a:p>
        </p:txBody>
      </p:sp>
    </p:spTree>
    <p:extLst>
      <p:ext uri="{BB962C8B-B14F-4D97-AF65-F5344CB8AC3E}">
        <p14:creationId xmlns:p14="http://schemas.microsoft.com/office/powerpoint/2010/main" val="2068003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E10F769-2681-3724-D192-ADC88D76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A1B83A-9DE2-3D10-F8AD-899F7F7205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42" y="1195388"/>
            <a:ext cx="6879166" cy="5159375"/>
          </a:xfrm>
        </p:spPr>
      </p:pic>
    </p:spTree>
    <p:extLst>
      <p:ext uri="{BB962C8B-B14F-4D97-AF65-F5344CB8AC3E}">
        <p14:creationId xmlns:p14="http://schemas.microsoft.com/office/powerpoint/2010/main" val="62692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4DD3F-DE09-4651-0F9F-E14846EDBB26}"/>
              </a:ext>
            </a:extLst>
          </p:cNvPr>
          <p:cNvSpPr txBox="1"/>
          <p:nvPr/>
        </p:nvSpPr>
        <p:spPr>
          <a:xfrm>
            <a:off x="1440681" y="4587413"/>
            <a:ext cx="924339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i="0" dirty="0">
                <a:effectLst/>
                <a:latin typeface="Gill Sans MT" panose="020B0502020104020203" pitchFamily="34" charset="0"/>
              </a:rPr>
              <a:t>All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400" i="0" dirty="0">
                <a:effectLst/>
                <a:latin typeface="Gill Sans MT" panose="020B0502020104020203" pitchFamily="34" charset="0"/>
              </a:rPr>
              <a:t>R</a:t>
            </a:r>
            <a:r>
              <a:rPr lang="en" altLang="zh-CN" sz="2400" i="0" dirty="0">
                <a:effectLst/>
                <a:latin typeface="Gill Sans MT" panose="020B0502020104020203" pitchFamily="34" charset="0"/>
              </a:rPr>
              <a:t>educe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操作是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集合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通信中最重要的操作，从所有 </a:t>
            </a:r>
            <a:r>
              <a:rPr lang="en-US" altLang="zh-CN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 收集数据，以元素级方式聚合数据，并将聚合结果广播给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其他 </a:t>
            </a:r>
            <a:r>
              <a:rPr lang="en-US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endParaRPr lang="zh-CN" altLang="en-US" sz="24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FD3824-3178-2827-0F26-7B167555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2" y="3574203"/>
            <a:ext cx="8703677" cy="23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49553" y="1375778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53" y="1375778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08"/>
          <a:stretch/>
        </p:blipFill>
        <p:spPr>
          <a:xfrm>
            <a:off x="1694894" y="2589938"/>
            <a:ext cx="8806973" cy="3761603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31620F-FE49-B729-1F8E-D60BD61F877F}"/>
              </a:ext>
            </a:extLst>
          </p:cNvPr>
          <p:cNvCxnSpPr>
            <a:cxnSpLocks/>
          </p:cNvCxnSpPr>
          <p:nvPr/>
        </p:nvCxnSpPr>
        <p:spPr>
          <a:xfrm flipH="1">
            <a:off x="3049553" y="1911790"/>
            <a:ext cx="1686365" cy="51054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24C429-9F61-BE25-7EEB-B9AB22CB1D42}"/>
              </a:ext>
            </a:extLst>
          </p:cNvPr>
          <p:cNvCxnSpPr>
            <a:cxnSpLocks/>
          </p:cNvCxnSpPr>
          <p:nvPr/>
        </p:nvCxnSpPr>
        <p:spPr>
          <a:xfrm>
            <a:off x="6221896" y="1911790"/>
            <a:ext cx="200387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5DEF96-CA7B-6F8B-EEE2-D50D1DD6DCE7}"/>
              </a:ext>
            </a:extLst>
          </p:cNvPr>
          <p:cNvCxnSpPr>
            <a:cxnSpLocks/>
          </p:cNvCxnSpPr>
          <p:nvPr/>
        </p:nvCxnSpPr>
        <p:spPr>
          <a:xfrm>
            <a:off x="7484165" y="1911790"/>
            <a:ext cx="1441174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5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/>
          <a:stretch/>
        </p:blipFill>
        <p:spPr>
          <a:xfrm>
            <a:off x="1776428" y="2576292"/>
            <a:ext cx="8657886" cy="371095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2D8EEBD-9F13-324A-A0E3-5E12FA0BE37F}"/>
              </a:ext>
            </a:extLst>
          </p:cNvPr>
          <p:cNvCxnSpPr/>
          <p:nvPr/>
        </p:nvCxnSpPr>
        <p:spPr>
          <a:xfrm flipH="1">
            <a:off x="3697357" y="2198999"/>
            <a:ext cx="467139" cy="180016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F32768A-B21A-7B90-49AB-B9E27E24921E}"/>
              </a:ext>
            </a:extLst>
          </p:cNvPr>
          <p:cNvCxnSpPr>
            <a:cxnSpLocks/>
          </p:cNvCxnSpPr>
          <p:nvPr/>
        </p:nvCxnSpPr>
        <p:spPr>
          <a:xfrm>
            <a:off x="6331950" y="2153241"/>
            <a:ext cx="90333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302C54B-BE5E-6938-1434-7B2B9B2313F3}"/>
              </a:ext>
            </a:extLst>
          </p:cNvPr>
          <p:cNvCxnSpPr>
            <a:cxnSpLocks/>
          </p:cNvCxnSpPr>
          <p:nvPr/>
        </p:nvCxnSpPr>
        <p:spPr>
          <a:xfrm>
            <a:off x="8018315" y="2153241"/>
            <a:ext cx="907024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  <a:p>
            <a:r>
              <a:rPr lang="zh-CN" altLang="en-US" dirty="0"/>
              <a:t>通信算法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EB97508-CEC1-DC70-343B-909AAB2D4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Star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 等小规模；</a:t>
            </a:r>
            <a:endParaRPr lang="en-US" altLang="zh-CN" dirty="0"/>
          </a:p>
          <a:p>
            <a:r>
              <a:rPr lang="zh-CN" altLang="en-US" dirty="0"/>
              <a:t>通信步骤：</a:t>
            </a:r>
            <a:r>
              <a:rPr lang="en-US" altLang="zh-CN" dirty="0"/>
              <a:t>N-1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缺点： 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C828E757-4387-219F-4B02-BA63301DD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21454"/>
          <a:stretch/>
        </p:blipFill>
        <p:spPr>
          <a:xfrm>
            <a:off x="4363938" y="3508513"/>
            <a:ext cx="6882357" cy="26139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FA035CF-9598-4E5F-CF15-0C0CF0E2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Full-Mesh</a:t>
            </a:r>
          </a:p>
          <a:p>
            <a:r>
              <a:rPr lang="zh-CN" altLang="en-US" dirty="0"/>
              <a:t>通信步骤：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优点：同时并发访问其他 </a:t>
            </a:r>
            <a:r>
              <a:rPr lang="en-US" altLang="zh-CN" dirty="0"/>
              <a:t> NPU</a:t>
            </a:r>
          </a:p>
          <a:p>
            <a:r>
              <a:rPr lang="zh-CN" altLang="en-US" dirty="0"/>
              <a:t>缺点：固定并行算法（如</a:t>
            </a:r>
            <a:r>
              <a:rPr lang="en-US" altLang="zh-CN" dirty="0"/>
              <a:t> TP=8</a:t>
            </a:r>
            <a:r>
              <a:rPr lang="zh-CN" altLang="en-US" dirty="0"/>
              <a:t>，否则性能劣化严重）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274B1AD-87F4-A377-0BA3-9F0F8B9F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20105"/>
          <a:stretch/>
        </p:blipFill>
        <p:spPr>
          <a:xfrm>
            <a:off x="3737774" y="2663686"/>
            <a:ext cx="6882357" cy="339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06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103721B-C855-B3B1-C99F-CF3DC49B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D6D01A-5DB7-9B29-0739-A276AA562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25654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FA035CF-9598-4E5F-CF15-0C0CF0E2B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适用拓扑：</a:t>
            </a:r>
            <a:r>
              <a:rPr lang="en-US" altLang="zh-CN" dirty="0"/>
              <a:t>Fat-Tree 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通信步骤：</a:t>
            </a:r>
            <a:r>
              <a:rPr lang="en-US" altLang="zh-CN" dirty="0"/>
              <a:t>log2N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缺点：访问步长按照 </a:t>
            </a:r>
            <a:r>
              <a:rPr lang="en-US" altLang="zh-CN" dirty="0"/>
              <a:t>2^N</a:t>
            </a:r>
            <a:r>
              <a:rPr lang="zh-CN" altLang="en-US" dirty="0"/>
              <a:t>增长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274B1AD-87F4-A377-0BA3-9F0F8B9F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20105"/>
          <a:stretch/>
        </p:blipFill>
        <p:spPr>
          <a:xfrm>
            <a:off x="4690771" y="2952358"/>
            <a:ext cx="6882357" cy="3399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604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8CDB8A3-8E5F-74D3-668E-5DA2C4FC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2EDA7C-619C-2215-21C1-8562C16E37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197428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BE773-B2A0-97CD-E771-31449C17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1033A4-E189-D32A-2C91-535B3212B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97019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A7E39F0-0D36-581B-55FD-C6FC6135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DBT</a:t>
            </a:r>
            <a:r>
              <a:rPr lang="zh-CN" altLang="en-US" dirty="0"/>
              <a:t>，</a:t>
            </a:r>
            <a:r>
              <a:rPr lang="en" altLang="zh-CN" dirty="0"/>
              <a:t>Double Binary Trees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3041326-5894-4829-DF4E-5E19DF0420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对所有非根 </a:t>
            </a:r>
            <a:r>
              <a:rPr lang="en-US" altLang="zh-CN" dirty="0"/>
              <a:t>Rank</a:t>
            </a:r>
            <a:r>
              <a:rPr lang="zh-CN" altLang="en-US" dirty="0"/>
              <a:t>，</a:t>
            </a:r>
            <a:r>
              <a:rPr lang="en-US" altLang="zh-CN" dirty="0"/>
              <a:t>Rank</a:t>
            </a:r>
            <a:r>
              <a:rPr lang="zh-CN" altLang="en-US" dirty="0"/>
              <a:t> 间 </a:t>
            </a:r>
            <a:r>
              <a:rPr lang="en-US" altLang="zh-CN" dirty="0"/>
              <a:t>reduce</a:t>
            </a:r>
            <a:r>
              <a:rPr lang="zh-CN" altLang="en-US" dirty="0"/>
              <a:t> 两收两发，</a:t>
            </a:r>
            <a:r>
              <a:rPr lang="en-US" altLang="zh-CN" dirty="0"/>
              <a:t>Broadcast</a:t>
            </a:r>
            <a:r>
              <a:rPr lang="zh-CN" altLang="en-US" dirty="0"/>
              <a:t> 两收两发，共</a:t>
            </a:r>
            <a:r>
              <a:rPr lang="en-US" altLang="zh-CN" dirty="0"/>
              <a:t>4 </a:t>
            </a:r>
            <a:r>
              <a:rPr lang="zh-CN" altLang="en-US" dirty="0"/>
              <a:t>收 </a:t>
            </a:r>
            <a:r>
              <a:rPr lang="en-US" altLang="zh-CN" dirty="0"/>
              <a:t>4 </a:t>
            </a:r>
            <a:r>
              <a:rPr lang="zh-CN" altLang="en-US" dirty="0"/>
              <a:t>发，每条连接 </a:t>
            </a:r>
            <a:r>
              <a:rPr lang="en-US" altLang="zh-CN" dirty="0"/>
              <a:t>¼</a:t>
            </a:r>
            <a:r>
              <a:rPr lang="zh-CN" altLang="en-US" dirty="0"/>
              <a:t>带宽，收发带宽占满</a:t>
            </a:r>
            <a:endParaRPr lang="en-US" altLang="zh-CN" dirty="0"/>
          </a:p>
          <a:p>
            <a:r>
              <a:rPr lang="zh-CN" altLang="en-US" dirty="0"/>
              <a:t>根节点，节点间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</a:t>
            </a:r>
            <a:r>
              <a:rPr lang="en-US" altLang="zh-CN" dirty="0"/>
              <a:t>Broadcast</a:t>
            </a:r>
            <a:r>
              <a:rPr lang="zh-CN" altLang="en-US" dirty="0"/>
              <a:t> </a:t>
            </a:r>
            <a:r>
              <a:rPr lang="en-US" altLang="zh-CN" dirty="0"/>
              <a:t>1 </a:t>
            </a:r>
            <a:r>
              <a:rPr lang="zh-CN" altLang="en-US" dirty="0"/>
              <a:t>收 </a:t>
            </a:r>
            <a:r>
              <a:rPr lang="en-US" altLang="zh-CN" dirty="0"/>
              <a:t>1 </a:t>
            </a:r>
            <a:r>
              <a:rPr lang="zh-CN" altLang="en-US" dirty="0"/>
              <a:t>发，共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6CACD71B-3414-85C6-503D-42EB8ED6F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4" b="13748"/>
          <a:stretch/>
        </p:blipFill>
        <p:spPr>
          <a:xfrm>
            <a:off x="3091729" y="2676712"/>
            <a:ext cx="8248818" cy="4181288"/>
          </a:xfrm>
          <a:prstGeom prst="rect">
            <a:avLst/>
          </a:prstGeom>
          <a:noFill/>
        </p:spPr>
      </p:pic>
      <p:sp>
        <p:nvSpPr>
          <p:cNvPr id="10" name="AutoShape 2" descr="Double complementary binary tree diagram">
            <a:extLst>
              <a:ext uri="{FF2B5EF4-FFF2-40B4-BE49-F238E27FC236}">
                <a16:creationId xmlns:a16="http://schemas.microsoft.com/office/drawing/2014/main" id="{6399B2B1-D30B-4BA3-5718-5E4C189677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2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0E0821-DBE2-7137-040B-4AACD4B04D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C3AD45-AEA4-B623-E2DF-9167831E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DE7001-3E05-96A1-A790-AE09381AB1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347" y="1195388"/>
            <a:ext cx="6882357" cy="5159375"/>
          </a:xfrm>
        </p:spPr>
      </p:pic>
    </p:spTree>
    <p:extLst>
      <p:ext uri="{BB962C8B-B14F-4D97-AF65-F5344CB8AC3E}">
        <p14:creationId xmlns:p14="http://schemas.microsoft.com/office/powerpoint/2010/main" val="390939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7232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1800" dirty="0">
                <a:solidFill>
                  <a:srgbClr val="1D1D1A"/>
                </a:solidFill>
              </a:rPr>
              <a:t>Ring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Tree 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Torus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1600" dirty="0"/>
              <a:t>通信算法在 </a:t>
            </a:r>
            <a:r>
              <a:rPr lang="en-US" altLang="zh-CN" sz="1600" dirty="0"/>
              <a:t>Fat-Tree</a:t>
            </a:r>
            <a:r>
              <a:rPr lang="zh-CN" altLang="en-US" sz="1600" dirty="0"/>
              <a:t> 网络拓扑架构下演进趋于稳定，</a:t>
            </a:r>
            <a:r>
              <a:rPr lang="en-US" altLang="zh-CN" sz="1600" dirty="0"/>
              <a:t>NV</a:t>
            </a:r>
            <a:r>
              <a:rPr lang="zh-CN" altLang="en-US" sz="1600" dirty="0"/>
              <a:t> 采用 </a:t>
            </a:r>
            <a:r>
              <a:rPr lang="en-US" altLang="zh-CN" sz="1600" dirty="0"/>
              <a:t>DBT</a:t>
            </a:r>
            <a:r>
              <a:rPr lang="zh-CN" altLang="en-US" sz="1600" dirty="0"/>
              <a:t>，</a:t>
            </a:r>
            <a:r>
              <a:rPr lang="en-US" altLang="zh-CN" sz="1600" dirty="0"/>
              <a:t>Ascend </a:t>
            </a:r>
            <a:r>
              <a:rPr lang="zh-CN" altLang="en-US" sz="1600" dirty="0"/>
              <a:t>采用 </a:t>
            </a:r>
            <a:r>
              <a:rPr lang="en-US" altLang="zh-CN" sz="1600" dirty="0"/>
              <a:t>HD/NHR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通信算法语内存语义结合，与计算融合是性能提升的方向（</a:t>
            </a:r>
            <a:r>
              <a:rPr lang="en-US" altLang="zh-CN" sz="1600" dirty="0"/>
              <a:t>Flash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）；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通信算法需要自适应，在不同规模（百卡</a:t>
            </a:r>
            <a:r>
              <a:rPr lang="en-US" altLang="zh-CN" sz="1600" dirty="0"/>
              <a:t>/</a:t>
            </a:r>
            <a:r>
              <a:rPr lang="zh-CN" altLang="en-US" sz="1600" dirty="0"/>
              <a:t>千卡</a:t>
            </a:r>
            <a:r>
              <a:rPr lang="en-US" altLang="zh-CN" sz="1600" dirty="0"/>
              <a:t>/</a:t>
            </a:r>
            <a:r>
              <a:rPr lang="zh-CN" altLang="en-US" sz="1600" dirty="0"/>
              <a:t>万卡规模）、不同拓扑（</a:t>
            </a:r>
            <a:r>
              <a:rPr lang="en-US" altLang="zh-CN" sz="1600" dirty="0"/>
              <a:t>Fat-Tree/Tours</a:t>
            </a:r>
            <a:r>
              <a:rPr lang="zh-CN" altLang="en-US" sz="1600" dirty="0"/>
              <a:t>）选择；</a:t>
            </a:r>
            <a:endParaRPr lang="en-US" altLang="zh-CN" sz="1600" dirty="0">
              <a:solidFill>
                <a:srgbClr val="595757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DE9891-E41E-7EC5-D3BC-C755E48A1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27889"/>
              </p:ext>
            </p:extLst>
          </p:nvPr>
        </p:nvGraphicFramePr>
        <p:xfrm>
          <a:off x="623635" y="1464042"/>
          <a:ext cx="10963472" cy="472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868">
                  <a:extLst>
                    <a:ext uri="{9D8B030D-6E8A-4147-A177-3AD203B41FA5}">
                      <a16:colId xmlns:a16="http://schemas.microsoft.com/office/drawing/2014/main" val="135026022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383421175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1919162347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2190817668"/>
                    </a:ext>
                  </a:extLst>
                </a:gridCol>
              </a:tblGrid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62648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vs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&amp;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以太兼容性好，生态较优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66443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执行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CUDA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不开源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Text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代码为开源）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有限开源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56009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节点内拓扑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NvSwitch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Full-Mesh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TP8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下通信性能接近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244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运算能力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通过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SHARP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解决规约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不占用计算核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DMA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引擎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随路规约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不占用计算核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通信与计算并行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overlap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28141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协议需要适用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NV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RoCE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协议支持三方交换机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推荐华为参数面网络方案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需要端网配合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减少流量冲突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957692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直出网口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独立网卡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集成设备内部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调度硬化、减少抖动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986"/>
                  </a:ext>
                </a:extLst>
              </a:tr>
            </a:tbl>
          </a:graphicData>
        </a:graphic>
      </p:graphicFrame>
      <p:sp>
        <p:nvSpPr>
          <p:cNvPr id="10" name="标题 9">
            <a:extLst>
              <a:ext uri="{FF2B5EF4-FFF2-40B4-BE49-F238E27FC236}">
                <a16:creationId xmlns:a16="http://schemas.microsoft.com/office/drawing/2014/main" id="{B0996D90-D94C-6630-E502-E77EBEC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与 </a:t>
            </a:r>
            <a:r>
              <a:rPr lang="en-US" altLang="zh-CN" dirty="0"/>
              <a:t>HCCL 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9034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2000" dirty="0">
                <a:solidFill>
                  <a:srgbClr val="1D1D1A"/>
                </a:solidFill>
              </a:rPr>
              <a:t>Ring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Tree 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Torus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All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Reduce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etc.</a:t>
            </a:r>
            <a:r>
              <a:rPr lang="zh-CN" altLang="en-US" sz="2000" dirty="0">
                <a:solidFill>
                  <a:srgbClr val="1D1D1A"/>
                </a:solidFill>
              </a:rPr>
              <a:t>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289E3E-BF31-5718-57B9-F2B3B09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为什么需要集合通信算法？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441EE-CF06-8B46-DF06-1AAB50788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194955"/>
            <a:ext cx="11100091" cy="5160125"/>
          </a:xfrm>
        </p:spPr>
        <p:txBody>
          <a:bodyPr/>
          <a:lstStyle/>
          <a:p>
            <a:r>
              <a:rPr lang="zh-CN" altLang="en-US" b="1" dirty="0">
                <a:solidFill>
                  <a:srgbClr val="595757"/>
                </a:solidFill>
              </a:rPr>
              <a:t>通信算法：</a:t>
            </a:r>
            <a:r>
              <a:rPr lang="en-US" altLang="zh-CN" dirty="0">
                <a:solidFill>
                  <a:srgbClr val="595757"/>
                </a:solidFill>
              </a:rPr>
              <a:t>XCCL</a:t>
            </a:r>
            <a:r>
              <a:rPr lang="zh-CN" altLang="en-US" dirty="0">
                <a:solidFill>
                  <a:srgbClr val="595757"/>
                </a:solidFill>
              </a:rPr>
              <a:t> 集合通信库实现流量统一规划，满足复杂物理拓扑中流量有序交换，最大化集群通信性能；</a:t>
            </a:r>
            <a:endParaRPr lang="en-US" altLang="zh-CN" dirty="0">
              <a:solidFill>
                <a:srgbClr val="595757"/>
              </a:solidFill>
            </a:endParaRPr>
          </a:p>
          <a:p>
            <a:r>
              <a:rPr lang="zh-CN" altLang="en-US" b="1" dirty="0">
                <a:solidFill>
                  <a:srgbClr val="595757"/>
                </a:solidFill>
              </a:rPr>
              <a:t>通信原语</a:t>
            </a:r>
            <a:r>
              <a:rPr lang="en-US" altLang="zh-CN" b="1" dirty="0">
                <a:solidFill>
                  <a:srgbClr val="595757"/>
                </a:solidFill>
              </a:rPr>
              <a:t>/</a:t>
            </a:r>
            <a:r>
              <a:rPr lang="zh-CN" altLang="en-US" b="1" dirty="0">
                <a:solidFill>
                  <a:srgbClr val="595757"/>
                </a:solidFill>
              </a:rPr>
              <a:t>操作：</a:t>
            </a:r>
            <a:r>
              <a:rPr lang="zh-CN" altLang="en-US" dirty="0">
                <a:solidFill>
                  <a:srgbClr val="595757"/>
                </a:solidFill>
              </a:rPr>
              <a:t>提供不同 </a:t>
            </a:r>
            <a:r>
              <a:rPr lang="en-US" altLang="zh-CN" dirty="0">
                <a:solidFill>
                  <a:srgbClr val="595757"/>
                </a:solidFill>
              </a:rPr>
              <a:t>NPU</a:t>
            </a:r>
            <a:r>
              <a:rPr lang="zh-CN" altLang="en-US" dirty="0">
                <a:solidFill>
                  <a:srgbClr val="595757"/>
                </a:solidFill>
              </a:rPr>
              <a:t> 硬件上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进程间的通信方式或者通信</a:t>
            </a:r>
            <a:r>
              <a:rPr lang="en-US" altLang="zh-CN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，即建立在通信算法</a:t>
            </a:r>
            <a:r>
              <a:rPr lang="zh-CN" altLang="en-US" dirty="0">
                <a:solidFill>
                  <a:srgbClr val="595757"/>
                </a:solidFill>
              </a:rPr>
              <a:t>上层概念，通过不同的通信算法来实现；</a:t>
            </a:r>
            <a:endParaRPr lang="en-US" altLang="zh-CN" dirty="0">
              <a:solidFill>
                <a:srgbClr val="595757"/>
              </a:solidFill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E72E5E-52F4-46E5-52D0-0EBD16FAF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8380"/>
              </p:ext>
            </p:extLst>
          </p:nvPr>
        </p:nvGraphicFramePr>
        <p:xfrm>
          <a:off x="623832" y="3586624"/>
          <a:ext cx="10963276" cy="25534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对通信</a:t>
            </a:r>
            <a:endParaRPr lang="en-US" altLang="zh-CN" dirty="0"/>
          </a:p>
          <a:p>
            <a:r>
              <a:rPr lang="zh-CN" altLang="en-US" dirty="0"/>
              <a:t>算法的诉求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A0E000-AAA4-2632-CEAB-FB3D6D1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F7836-B3BB-C264-7358-A458E448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9629" y="1194955"/>
            <a:ext cx="3677479" cy="5160125"/>
          </a:xfrm>
        </p:spPr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传统服务器配备一张网卡用于节点间通信，为支持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配置多个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训练需要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间梯度同步，多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GPU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并发访问网络，网卡成为系统瓶颈。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PCIe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链路带宽分配与路径长度密切相关，长路径获得带宽分配较低，跨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Socket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通信问题就变得严重。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CC9D699-AA78-E51F-50BF-19155DA2B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DCFBD43-9F8A-7CEE-7EE5-54600F2E7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2B73CE-1B08-6C9B-2267-76FA520993D4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4E34CF4-4273-79FE-35E2-5D32D678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B5190687-D5F2-3DD4-E994-935A1F0D0ACF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66CB9C8-2D53-E60E-637C-160CBC629DBE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5" name="内容占位符 7">
              <a:extLst>
                <a:ext uri="{FF2B5EF4-FFF2-40B4-BE49-F238E27FC236}">
                  <a16:creationId xmlns:a16="http://schemas.microsoft.com/office/drawing/2014/main" id="{CDEB996C-2DD5-4F48-6BBA-12C8B40E3A6D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E71-55C2-8F9F-FD54-7D1323A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37E5B6-802A-A2C7-3885-53A1BA601B56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E66FF68-A357-F19B-A2B8-604461380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内容占位符 7">
              <a:extLst>
                <a:ext uri="{FF2B5EF4-FFF2-40B4-BE49-F238E27FC236}">
                  <a16:creationId xmlns:a16="http://schemas.microsoft.com/office/drawing/2014/main" id="{BFF1D2A0-35D8-0220-9CD4-F36492859A41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E1E31646-FB34-7E02-DBB9-9B006AE4EEAB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9CFC96D-314B-901B-2BB9-3E32CF91E98E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592D65-216D-B56A-811C-AA2A80FA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62461" y="1194955"/>
            <a:ext cx="3824648" cy="5160125"/>
          </a:xfrm>
        </p:spPr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网络架构主要解决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训练中同步通信导致短板效应。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拥塞控制算法：对两个碰撞流进行限速，使其尽快达到均分物理带宽的目的，不能解决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训练集群通信效率。</a:t>
            </a: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业务通信的同步性，每个通信最终性能决定于最慢的连接。均分带宽意味着事务完成时间的成倍提升，严重影响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1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8708-2C68-F694-CA16-52A916A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16050"/>
            <a:ext cx="10963473" cy="5160125"/>
          </a:xfrm>
        </p:spPr>
        <p:txBody>
          <a:bodyPr/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集群：</a:t>
            </a:r>
            <a:endParaRPr lang="en-US" altLang="zh-CN" b="1" dirty="0"/>
          </a:p>
          <a:p>
            <a:pPr lvl="1"/>
            <a:r>
              <a:rPr lang="zh-CN" altLang="en-US" dirty="0"/>
              <a:t>单一化业务，整个</a:t>
            </a:r>
            <a:r>
              <a:rPr lang="en-US" altLang="zh-CN" dirty="0"/>
              <a:t> AI </a:t>
            </a:r>
            <a:r>
              <a:rPr lang="zh-CN" altLang="en-US" dirty="0"/>
              <a:t>系统只为大模型（</a:t>
            </a:r>
            <a:r>
              <a:rPr lang="en-US" altLang="zh-CN" dirty="0"/>
              <a:t>LLM</a:t>
            </a:r>
            <a:r>
              <a:rPr lang="zh-CN" altLang="en-US" dirty="0"/>
              <a:t>、</a:t>
            </a:r>
            <a:r>
              <a:rPr lang="en-US" altLang="zh-CN" dirty="0"/>
              <a:t>LMM</a:t>
            </a:r>
            <a:r>
              <a:rPr lang="zh-CN" altLang="en-US" dirty="0"/>
              <a:t>等）或者搜广推服务，几乎没有其他业务的复用性；</a:t>
            </a:r>
            <a:endParaRPr lang="en-US" altLang="zh-CN" dirty="0"/>
          </a:p>
          <a:p>
            <a:pPr lvl="1"/>
            <a:r>
              <a:rPr lang="zh-CN" altLang="en-US" dirty="0"/>
              <a:t>用于超大规模的模型（百</a:t>
            </a:r>
            <a:r>
              <a:rPr lang="en-US" altLang="zh-CN" dirty="0"/>
              <a:t>/</a:t>
            </a:r>
            <a:r>
              <a:rPr lang="zh-CN" altLang="en-US" dirty="0"/>
              <a:t>千亿参数量）的训练、推理，</a:t>
            </a:r>
            <a:r>
              <a:rPr lang="en-US" altLang="zh-CN" dirty="0"/>
              <a:t>L0 </a:t>
            </a:r>
            <a:r>
              <a:rPr lang="zh-CN" altLang="en-US" dirty="0"/>
              <a:t>基础大模型算法研究的探索；</a:t>
            </a:r>
            <a:endParaRPr lang="en-US" altLang="zh-CN" dirty="0"/>
          </a:p>
          <a:p>
            <a:pPr lvl="1"/>
            <a:r>
              <a:rPr lang="zh-CN" altLang="en-US" dirty="0"/>
              <a:t>训练大模型走极致性能优化路线 </a:t>
            </a:r>
            <a:r>
              <a:rPr lang="en-US" altLang="zh-CN" dirty="0"/>
              <a:t>vs</a:t>
            </a:r>
            <a:r>
              <a:rPr lang="zh-CN" altLang="en-US" dirty="0"/>
              <a:t> 虚拟化云服务和</a:t>
            </a:r>
            <a:r>
              <a:rPr lang="en-US" altLang="zh-CN" dirty="0"/>
              <a:t> AI </a:t>
            </a:r>
            <a:r>
              <a:rPr lang="zh-CN" altLang="en-US" dirty="0"/>
              <a:t>通用算力服务化走性价比路线；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FDCF47-D828-4459-DD57-108E9A5B94C6}"/>
              </a:ext>
            </a:extLst>
          </p:cNvPr>
          <p:cNvSpPr/>
          <p:nvPr/>
        </p:nvSpPr>
        <p:spPr>
          <a:xfrm>
            <a:off x="4957684" y="5158974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Spectrum-X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以太网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A8AA8C-9463-86D2-C19A-92A68B2EACF0}"/>
              </a:ext>
            </a:extLst>
          </p:cNvPr>
          <p:cNvCxnSpPr>
            <a:cxnSpLocks/>
          </p:cNvCxnSpPr>
          <p:nvPr/>
        </p:nvCxnSpPr>
        <p:spPr bwMode="auto">
          <a:xfrm>
            <a:off x="2533308" y="6026988"/>
            <a:ext cx="6113735" cy="0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4A15DDB-4494-B695-1017-A6851D0FB6FE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4286" y="3558209"/>
            <a:ext cx="0" cy="2566365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CE4284E-0CF0-34AB-06DF-3231B8AA0F8C}"/>
              </a:ext>
            </a:extLst>
          </p:cNvPr>
          <p:cNvSpPr/>
          <p:nvPr/>
        </p:nvSpPr>
        <p:spPr>
          <a:xfrm>
            <a:off x="913182" y="3498312"/>
            <a:ext cx="1577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Peak</a:t>
            </a:r>
          </a:p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Performance</a:t>
            </a:r>
            <a:endParaRPr lang="zh-CN" altLang="en-US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65587E-DD9B-BB05-62EA-CA09DC4E4132}"/>
              </a:ext>
            </a:extLst>
          </p:cNvPr>
          <p:cNvSpPr/>
          <p:nvPr/>
        </p:nvSpPr>
        <p:spPr>
          <a:xfrm>
            <a:off x="8977015" y="5792609"/>
            <a:ext cx="772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374154"/>
                </a:solidFill>
                <a:latin typeface="Gill Sans MT" panose="020B0502020104020203" pitchFamily="34" charset="0"/>
              </a:rPr>
              <a:t>GPU</a:t>
            </a:r>
            <a:endParaRPr lang="zh-CN" altLang="en-US" sz="20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F542A9-D875-EEF1-72F1-CB2B6C77FEC9}"/>
              </a:ext>
            </a:extLst>
          </p:cNvPr>
          <p:cNvSpPr/>
          <p:nvPr/>
        </p:nvSpPr>
        <p:spPr>
          <a:xfrm>
            <a:off x="6068432" y="4373316"/>
            <a:ext cx="2034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BE1B94-AFFC-212E-B393-58FB83C20D2B}"/>
              </a:ext>
            </a:extLst>
          </p:cNvPr>
          <p:cNvSpPr/>
          <p:nvPr/>
        </p:nvSpPr>
        <p:spPr>
          <a:xfrm>
            <a:off x="7204649" y="3540008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NVSwitch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5C8C99-2CCE-DCC1-7BC7-3CFEF8EE83A1}"/>
              </a:ext>
            </a:extLst>
          </p:cNvPr>
          <p:cNvGrpSpPr/>
          <p:nvPr/>
        </p:nvGrpSpPr>
        <p:grpSpPr>
          <a:xfrm>
            <a:off x="2735935" y="5004622"/>
            <a:ext cx="3180849" cy="1005822"/>
            <a:chOff x="3120560" y="4871980"/>
            <a:chExt cx="3180849" cy="1005822"/>
          </a:xfrm>
        </p:grpSpPr>
        <p:cxnSp>
          <p:nvCxnSpPr>
            <p:cNvPr id="48" name="曲线连接符 47">
              <a:extLst>
                <a:ext uri="{FF2B5EF4-FFF2-40B4-BE49-F238E27FC236}">
                  <a16:creationId xmlns:a16="http://schemas.microsoft.com/office/drawing/2014/main" id="{87FC88DC-BED9-4BC3-88EE-8F0DE1E29DB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4404510" y="3843329"/>
              <a:ext cx="608262" cy="2952558"/>
            </a:xfrm>
            <a:prstGeom prst="curvedConnector2">
              <a:avLst/>
            </a:prstGeom>
            <a:ln w="38100">
              <a:solidFill>
                <a:srgbClr val="59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7CF87E-F0E1-D00A-A484-6EBC465E53CA}"/>
                </a:ext>
              </a:extLst>
            </p:cNvPr>
            <p:cNvSpPr/>
            <p:nvPr/>
          </p:nvSpPr>
          <p:spPr>
            <a:xfrm>
              <a:off x="3120560" y="5623739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BEBB15-EE84-21D2-6E37-C1116E079D64}"/>
                </a:ext>
              </a:extLst>
            </p:cNvPr>
            <p:cNvSpPr/>
            <p:nvPr/>
          </p:nvSpPr>
          <p:spPr>
            <a:xfrm>
              <a:off x="6068432" y="4871980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775C35-5843-B955-F302-257A20133162}"/>
              </a:ext>
            </a:extLst>
          </p:cNvPr>
          <p:cNvGrpSpPr/>
          <p:nvPr/>
        </p:nvGrpSpPr>
        <p:grpSpPr>
          <a:xfrm>
            <a:off x="3859881" y="4106143"/>
            <a:ext cx="3337444" cy="1314680"/>
            <a:chOff x="3093172" y="4663261"/>
            <a:chExt cx="3337444" cy="1314680"/>
          </a:xfrm>
        </p:grpSpPr>
        <p:cxnSp>
          <p:nvCxnSpPr>
            <p:cNvPr id="58" name="曲线连接符 57">
              <a:extLst>
                <a:ext uri="{FF2B5EF4-FFF2-40B4-BE49-F238E27FC236}">
                  <a16:creationId xmlns:a16="http://schemas.microsoft.com/office/drawing/2014/main" id="{1022CE70-B1D2-09C0-CF5C-168D26DB8A1C}"/>
                </a:ext>
              </a:extLst>
            </p:cNvPr>
            <p:cNvCxnSpPr>
              <a:cxnSpLocks/>
              <a:stCxn id="59" idx="0"/>
              <a:endCxn id="60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DDF6B5D-F33F-6654-CDD6-E1BECE6B345B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F974B35-F670-2B8E-491A-D5624C3B0AAC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CAFCC9-9855-2710-3C7A-967B5A857BBA}"/>
              </a:ext>
            </a:extLst>
          </p:cNvPr>
          <p:cNvGrpSpPr/>
          <p:nvPr/>
        </p:nvGrpSpPr>
        <p:grpSpPr>
          <a:xfrm>
            <a:off x="4847168" y="3224291"/>
            <a:ext cx="3337444" cy="1314680"/>
            <a:chOff x="3093172" y="4663261"/>
            <a:chExt cx="3337444" cy="1314680"/>
          </a:xfrm>
        </p:grpSpPr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5CA5370E-B485-FB33-B709-C60A435114FE}"/>
                </a:ext>
              </a:extLst>
            </p:cNvPr>
            <p:cNvCxnSpPr>
              <a:cxnSpLocks/>
              <a:stCxn id="66" idx="0"/>
              <a:endCxn id="67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3C8A86C-8FD5-EC69-3AB1-2463C5021DF7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1CB03AF-9E9D-C10C-E9F9-07D63839F84A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30242</TotalTime>
  <Words>1625</Words>
  <Application>Microsoft Macintosh PowerPoint</Application>
  <PresentationFormat>自定义</PresentationFormat>
  <Paragraphs>256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Microsoft YaHei</vt:lpstr>
      <vt:lpstr>Microsoft YaHei</vt:lpstr>
      <vt:lpstr>ACGN-MiaoGB-Flash</vt:lpstr>
      <vt:lpstr>Arial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为什么需要集合通信算法？</vt:lpstr>
      <vt:lpstr>PowerPoint 演示文稿</vt:lpstr>
      <vt:lpstr>传统 AI 服务器集群</vt:lpstr>
      <vt:lpstr>传统 AI 服务器集群</vt:lpstr>
      <vt:lpstr>不同 AI 时期对通信的诉求</vt:lpstr>
      <vt:lpstr>不同 AI 时期对通信的诉求</vt:lpstr>
      <vt:lpstr>组网形成不同的网络拓扑</vt:lpstr>
      <vt:lpstr>思考</vt:lpstr>
      <vt:lpstr>大模型流量相对明确</vt:lpstr>
      <vt:lpstr>大模型流量相对明确</vt:lpstr>
      <vt:lpstr>PowerPoint 演示文稿</vt:lpstr>
      <vt:lpstr>PowerPoint 演示文稿</vt:lpstr>
      <vt:lpstr>PowerPoint 演示文稿</vt:lpstr>
      <vt:lpstr>All Reduce</vt:lpstr>
      <vt:lpstr>All Reduce</vt:lpstr>
      <vt:lpstr>All Reduce</vt:lpstr>
      <vt:lpstr>All Reduce</vt:lpstr>
      <vt:lpstr>PowerPoint 演示文稿</vt:lpstr>
      <vt:lpstr>Ring 算法</vt:lpstr>
      <vt:lpstr>Mesh 算法</vt:lpstr>
      <vt:lpstr>PowerPoint 演示文稿</vt:lpstr>
      <vt:lpstr>Halving-Doubling 算法</vt:lpstr>
      <vt:lpstr>PowerPoint 演示文稿</vt:lpstr>
      <vt:lpstr>PowerPoint 演示文稿</vt:lpstr>
      <vt:lpstr>DBT，Double Binary Trees</vt:lpstr>
      <vt:lpstr>PowerPoint 演示文稿</vt:lpstr>
      <vt:lpstr>PowerPoint 演示文稿</vt:lpstr>
      <vt:lpstr>PowerPoint 演示文稿</vt:lpstr>
      <vt:lpstr>小结与思考</vt:lpstr>
      <vt:lpstr>NCCL 与 HCCL 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Microsoft Office User</cp:lastModifiedBy>
  <cp:revision>9669</cp:revision>
  <cp:lastPrinted>2023-09-08T09:14:01Z</cp:lastPrinted>
  <dcterms:created xsi:type="dcterms:W3CDTF">2020-08-28T08:44:19Z</dcterms:created>
  <dcterms:modified xsi:type="dcterms:W3CDTF">2024-06-06T23:19:16Z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